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0" r:id="rId4"/>
  </p:sldMasterIdLst>
  <p:notesMasterIdLst>
    <p:notesMasterId r:id="rId20"/>
  </p:notesMasterIdLst>
  <p:sldIdLst>
    <p:sldId id="256" r:id="rId5"/>
    <p:sldId id="287" r:id="rId6"/>
    <p:sldId id="277" r:id="rId7"/>
    <p:sldId id="278" r:id="rId8"/>
    <p:sldId id="279" r:id="rId9"/>
    <p:sldId id="280" r:id="rId10"/>
    <p:sldId id="289" r:id="rId11"/>
    <p:sldId id="290" r:id="rId12"/>
    <p:sldId id="286" r:id="rId13"/>
    <p:sldId id="288" r:id="rId14"/>
    <p:sldId id="294" r:id="rId15"/>
    <p:sldId id="281" r:id="rId16"/>
    <p:sldId id="291" r:id="rId17"/>
    <p:sldId id="292" r:id="rId18"/>
    <p:sldId id="29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43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C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5" d="100"/>
          <a:sy n="115" d="100"/>
        </p:scale>
        <p:origin x="372" y="108"/>
      </p:cViewPr>
      <p:guideLst>
        <p:guide orient="horz" pos="2160"/>
        <p:guide pos="3840"/>
        <p:guide orient="horz" pos="43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909EB9-7703-486B-AD8C-ADACE48EF808}" type="datetimeFigureOut">
              <a:rPr lang="en-US" smtClean="0"/>
              <a:t>8/26/2021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62FFA2-A0AA-4C2F-81F3-F68D41CCDDAA}" type="slidenum">
              <a:rPr lang="en-US" smtClean="0"/>
              <a:t>‹N°›</a:t>
            </a:fld>
            <a:endParaRPr lang="en-US" dirty="0"/>
          </a:p>
        </p:txBody>
      </p:sp>
    </p:spTree>
    <p:extLst>
      <p:ext uri="{BB962C8B-B14F-4D97-AF65-F5344CB8AC3E}">
        <p14:creationId xmlns:p14="http://schemas.microsoft.com/office/powerpoint/2010/main" val="31990646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Date Placeholder 6"/>
          <p:cNvSpPr>
            <a:spLocks noGrp="1"/>
          </p:cNvSpPr>
          <p:nvPr>
            <p:ph type="dt" sz="half" idx="10"/>
          </p:nvPr>
        </p:nvSpPr>
        <p:spPr/>
        <p:txBody>
          <a:bodyPr/>
          <a:lstStyle/>
          <a:p>
            <a:fld id="{01AA0BE3-7960-464C-8224-3926D0F18BC1}" type="datetime1">
              <a:rPr lang="en-US" smtClean="0"/>
              <a:t>8/26/2021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0" name="Slide Number Placeholder 8"/>
          <p:cNvSpPr>
            <a:spLocks noGrp="1"/>
          </p:cNvSpPr>
          <p:nvPr>
            <p:ph type="sldNum" sz="quarter" idx="12"/>
          </p:nvPr>
        </p:nvSpPr>
        <p:spPr>
          <a:xfrm>
            <a:off x="11393236" y="6338728"/>
            <a:ext cx="365760" cy="365760"/>
          </a:xfrm>
        </p:spPr>
        <p:txBody>
          <a:bodyPr/>
          <a:lstStyle/>
          <a:p>
            <a:fld id="{8A7A6979-0714-4377-B894-6BE4C2D6E202}" type="slidenum">
              <a:rPr lang="en-US" smtClean="0"/>
              <a:pPr/>
              <a:t>‹N°›</a:t>
            </a:fld>
            <a:endParaRPr lang="en-US" dirty="0"/>
          </a:p>
        </p:txBody>
      </p:sp>
    </p:spTree>
    <p:extLst>
      <p:ext uri="{BB962C8B-B14F-4D97-AF65-F5344CB8AC3E}">
        <p14:creationId xmlns:p14="http://schemas.microsoft.com/office/powerpoint/2010/main" val="173322603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776962-8985-45C1-B146-A92DD6ED7657}" type="datetime1">
              <a:rPr lang="en-US" smtClean="0"/>
              <a:t>8/26/2021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‹N°›</a:t>
            </a:fld>
            <a:endParaRPr lang="en-US" dirty="0"/>
          </a:p>
        </p:txBody>
      </p:sp>
    </p:spTree>
    <p:extLst>
      <p:ext uri="{BB962C8B-B14F-4D97-AF65-F5344CB8AC3E}">
        <p14:creationId xmlns:p14="http://schemas.microsoft.com/office/powerpoint/2010/main" val="567274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0223D3-B9CB-4DA8-AA7C-37815F7874C5}" type="datetime1">
              <a:rPr lang="en-US" smtClean="0"/>
              <a:t>8/26/2021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‹N°›</a:t>
            </a:fld>
            <a:endParaRPr lang="en-US" dirty="0"/>
          </a:p>
        </p:txBody>
      </p:sp>
    </p:spTree>
    <p:extLst>
      <p:ext uri="{BB962C8B-B14F-4D97-AF65-F5344CB8AC3E}">
        <p14:creationId xmlns:p14="http://schemas.microsoft.com/office/powerpoint/2010/main" val="14684016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16735" y="692843"/>
            <a:ext cx="9581923" cy="1037103"/>
          </a:xfrm>
        </p:spPr>
        <p:txBody>
          <a:bodyPr/>
          <a:lstStyle/>
          <a:p>
            <a:r>
              <a:rPr lang="en-US"/>
              <a:t>Click to edit Master title style</a:t>
            </a:r>
            <a:endParaRPr lang="en-US" dirty="0"/>
          </a:p>
        </p:txBody>
      </p:sp>
      <p:sp>
        <p:nvSpPr>
          <p:cNvPr id="3" name="Content Placeholder 2"/>
          <p:cNvSpPr>
            <a:spLocks noGrp="1"/>
          </p:cNvSpPr>
          <p:nvPr>
            <p:ph idx="1"/>
          </p:nvPr>
        </p:nvSpPr>
        <p:spPr>
          <a:xfrm>
            <a:off x="1316734" y="2069633"/>
            <a:ext cx="9581923" cy="41482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144911" y="6338728"/>
            <a:ext cx="2753746" cy="323968"/>
          </a:xfrm>
        </p:spPr>
        <p:txBody>
          <a:bodyPr/>
          <a:lstStyle/>
          <a:p>
            <a:fld id="{895AC8EF-E9D1-4F6B-AE8C-411DFDB9BE77}" type="datetime1">
              <a:rPr lang="en-US" smtClean="0"/>
              <a:t>8/26/2021</a:t>
            </a:fld>
            <a:endParaRPr lang="en-US" dirty="0"/>
          </a:p>
        </p:txBody>
      </p:sp>
      <p:sp>
        <p:nvSpPr>
          <p:cNvPr id="8" name="Footer Placeholder 7"/>
          <p:cNvSpPr>
            <a:spLocks noGrp="1"/>
          </p:cNvSpPr>
          <p:nvPr>
            <p:ph type="ftr" sz="quarter" idx="11"/>
          </p:nvPr>
        </p:nvSpPr>
        <p:spPr>
          <a:xfrm>
            <a:off x="1316735" y="6342656"/>
            <a:ext cx="6135228" cy="320040"/>
          </a:xfrm>
        </p:spPr>
        <p:txBody>
          <a:bodyPr/>
          <a:lstStyle/>
          <a:p>
            <a:endParaRPr lang="en-US" dirty="0"/>
          </a:p>
        </p:txBody>
      </p:sp>
      <p:sp>
        <p:nvSpPr>
          <p:cNvPr id="9" name="Slide Number Placeholder 8"/>
          <p:cNvSpPr>
            <a:spLocks noGrp="1"/>
          </p:cNvSpPr>
          <p:nvPr>
            <p:ph type="sldNum" sz="quarter" idx="12"/>
          </p:nvPr>
        </p:nvSpPr>
        <p:spPr>
          <a:xfrm>
            <a:off x="11393236" y="6338728"/>
            <a:ext cx="365760" cy="365760"/>
          </a:xfrm>
        </p:spPr>
        <p:txBody>
          <a:bodyPr/>
          <a:lstStyle/>
          <a:p>
            <a:fld id="{8A7A6979-0714-4377-B894-6BE4C2D6E202}" type="slidenum">
              <a:rPr lang="en-US" smtClean="0"/>
              <a:pPr/>
              <a:t>‹N°›</a:t>
            </a:fld>
            <a:endParaRPr lang="en-US" dirty="0"/>
          </a:p>
        </p:txBody>
      </p:sp>
    </p:spTree>
    <p:extLst>
      <p:ext uri="{BB962C8B-B14F-4D97-AF65-F5344CB8AC3E}">
        <p14:creationId xmlns:p14="http://schemas.microsoft.com/office/powerpoint/2010/main" val="204882639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7" name="Date Placeholder 6"/>
          <p:cNvSpPr>
            <a:spLocks noGrp="1"/>
          </p:cNvSpPr>
          <p:nvPr>
            <p:ph type="dt" sz="half" idx="10"/>
          </p:nvPr>
        </p:nvSpPr>
        <p:spPr/>
        <p:txBody>
          <a:bodyPr/>
          <a:lstStyle/>
          <a:p>
            <a:fld id="{B9D89425-9EB8-4C43-B266-24AFE56049B9}" type="datetime1">
              <a:rPr lang="en-US" smtClean="0"/>
              <a:t>8/26/2021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0" name="Slide Number Placeholder 8"/>
          <p:cNvSpPr>
            <a:spLocks noGrp="1"/>
          </p:cNvSpPr>
          <p:nvPr>
            <p:ph type="sldNum" sz="quarter" idx="12"/>
          </p:nvPr>
        </p:nvSpPr>
        <p:spPr>
          <a:xfrm>
            <a:off x="11393236" y="6338728"/>
            <a:ext cx="365760" cy="365760"/>
          </a:xfrm>
        </p:spPr>
        <p:txBody>
          <a:bodyPr/>
          <a:lstStyle/>
          <a:p>
            <a:fld id="{8A7A6979-0714-4377-B894-6BE4C2D6E202}" type="slidenum">
              <a:rPr lang="en-US" smtClean="0"/>
              <a:pPr/>
              <a:t>‹N°›</a:t>
            </a:fld>
            <a:endParaRPr lang="en-US" dirty="0"/>
          </a:p>
        </p:txBody>
      </p:sp>
    </p:spTree>
    <p:extLst>
      <p:ext uri="{BB962C8B-B14F-4D97-AF65-F5344CB8AC3E}">
        <p14:creationId xmlns:p14="http://schemas.microsoft.com/office/powerpoint/2010/main" val="164208462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37A3F7EE-36F5-4944-A12C-DA17FEB7F207}" type="datetime1">
              <a:rPr lang="en-US" smtClean="0"/>
              <a:t>8/26/2021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1" name="Slide Number Placeholder 8"/>
          <p:cNvSpPr>
            <a:spLocks noGrp="1"/>
          </p:cNvSpPr>
          <p:nvPr>
            <p:ph type="sldNum" sz="quarter" idx="12"/>
          </p:nvPr>
        </p:nvSpPr>
        <p:spPr>
          <a:xfrm>
            <a:off x="11393236" y="6338728"/>
            <a:ext cx="365760" cy="365760"/>
          </a:xfrm>
        </p:spPr>
        <p:txBody>
          <a:bodyPr/>
          <a:lstStyle/>
          <a:p>
            <a:fld id="{8A7A6979-0714-4377-B894-6BE4C2D6E202}" type="slidenum">
              <a:rPr lang="en-US" smtClean="0"/>
              <a:pPr/>
              <a:t>‹N°›</a:t>
            </a:fld>
            <a:endParaRPr lang="en-US" dirty="0"/>
          </a:p>
        </p:txBody>
      </p:sp>
    </p:spTree>
    <p:extLst>
      <p:ext uri="{BB962C8B-B14F-4D97-AF65-F5344CB8AC3E}">
        <p14:creationId xmlns:p14="http://schemas.microsoft.com/office/powerpoint/2010/main" val="1083244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9EDA9E96-520F-4152-8EE7-EABA372A4F93}" type="datetime1">
              <a:rPr lang="en-US" smtClean="0"/>
              <a:t>8/26/2021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
        <p:nvSpPr>
          <p:cNvPr id="12" name="Slide Number Placeholder 8"/>
          <p:cNvSpPr>
            <a:spLocks noGrp="1"/>
          </p:cNvSpPr>
          <p:nvPr>
            <p:ph type="sldNum" sz="quarter" idx="12"/>
          </p:nvPr>
        </p:nvSpPr>
        <p:spPr>
          <a:xfrm>
            <a:off x="11393236" y="6338728"/>
            <a:ext cx="365760" cy="365760"/>
          </a:xfrm>
        </p:spPr>
        <p:txBody>
          <a:bodyPr/>
          <a:lstStyle/>
          <a:p>
            <a:fld id="{8A7A6979-0714-4377-B894-6BE4C2D6E202}" type="slidenum">
              <a:rPr lang="en-US" smtClean="0"/>
              <a:pPr/>
              <a:t>‹N°›</a:t>
            </a:fld>
            <a:endParaRPr lang="en-US" dirty="0"/>
          </a:p>
        </p:txBody>
      </p:sp>
    </p:spTree>
    <p:extLst>
      <p:ext uri="{BB962C8B-B14F-4D97-AF65-F5344CB8AC3E}">
        <p14:creationId xmlns:p14="http://schemas.microsoft.com/office/powerpoint/2010/main" val="4227836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0ED286A-F1D8-4995-911C-0A0F216D12C6}" type="datetime1">
              <a:rPr lang="en-US" smtClean="0"/>
              <a:t>8/26/2021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Slide Number Placeholder 8"/>
          <p:cNvSpPr>
            <a:spLocks noGrp="1"/>
          </p:cNvSpPr>
          <p:nvPr>
            <p:ph type="sldNum" sz="quarter" idx="12"/>
          </p:nvPr>
        </p:nvSpPr>
        <p:spPr>
          <a:xfrm>
            <a:off x="11393236" y="6338728"/>
            <a:ext cx="365760" cy="365760"/>
          </a:xfrm>
        </p:spPr>
        <p:txBody>
          <a:bodyPr/>
          <a:lstStyle/>
          <a:p>
            <a:fld id="{8A7A6979-0714-4377-B894-6BE4C2D6E202}" type="slidenum">
              <a:rPr lang="en-US" smtClean="0"/>
              <a:pPr/>
              <a:t>‹N°›</a:t>
            </a:fld>
            <a:endParaRPr lang="en-US" dirty="0"/>
          </a:p>
        </p:txBody>
      </p:sp>
      <p:sp>
        <p:nvSpPr>
          <p:cNvPr id="7" name="Title 1"/>
          <p:cNvSpPr>
            <a:spLocks noGrp="1"/>
          </p:cNvSpPr>
          <p:nvPr>
            <p:ph type="title"/>
          </p:nvPr>
        </p:nvSpPr>
        <p:spPr>
          <a:xfrm>
            <a:off x="1316735" y="692843"/>
            <a:ext cx="9581923" cy="1037103"/>
          </a:xfrm>
        </p:spPr>
        <p:txBody>
          <a:bodyPr/>
          <a:lstStyle/>
          <a:p>
            <a:r>
              <a:rPr lang="en-US"/>
              <a:t>Click to edit Master title style</a:t>
            </a:r>
            <a:endParaRPr lang="en-US" dirty="0"/>
          </a:p>
        </p:txBody>
      </p:sp>
    </p:spTree>
    <p:extLst>
      <p:ext uri="{BB962C8B-B14F-4D97-AF65-F5344CB8AC3E}">
        <p14:creationId xmlns:p14="http://schemas.microsoft.com/office/powerpoint/2010/main" val="3803550806"/>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C99740-F8D8-43CE-B1A5-70302D55140F}" type="datetime1">
              <a:rPr lang="en-US" smtClean="0"/>
              <a:t>8/26/2021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5" name="Slide Number Placeholder 8"/>
          <p:cNvSpPr>
            <a:spLocks noGrp="1"/>
          </p:cNvSpPr>
          <p:nvPr>
            <p:ph type="sldNum" sz="quarter" idx="12"/>
          </p:nvPr>
        </p:nvSpPr>
        <p:spPr>
          <a:xfrm>
            <a:off x="11393236" y="6338728"/>
            <a:ext cx="365760" cy="365760"/>
          </a:xfrm>
        </p:spPr>
        <p:txBody>
          <a:bodyPr/>
          <a:lstStyle/>
          <a:p>
            <a:fld id="{8A7A6979-0714-4377-B894-6BE4C2D6E202}" type="slidenum">
              <a:rPr lang="en-US" smtClean="0"/>
              <a:pPr/>
              <a:t>‹N°›</a:t>
            </a:fld>
            <a:endParaRPr lang="en-US" dirty="0"/>
          </a:p>
        </p:txBody>
      </p:sp>
    </p:spTree>
    <p:extLst>
      <p:ext uri="{BB962C8B-B14F-4D97-AF65-F5344CB8AC3E}">
        <p14:creationId xmlns:p14="http://schemas.microsoft.com/office/powerpoint/2010/main" val="781614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5716EB1A-78CF-4DB3-8E8D-AC0673B762F8}" type="datetime1">
              <a:rPr lang="en-US" smtClean="0"/>
              <a:t>8/26/2021</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smtClean="0"/>
              <a:t>‹N°›</a:t>
            </a:fld>
            <a:endParaRPr lang="en-US" dirty="0"/>
          </a:p>
        </p:txBody>
      </p:sp>
    </p:spTree>
    <p:extLst>
      <p:ext uri="{BB962C8B-B14F-4D97-AF65-F5344CB8AC3E}">
        <p14:creationId xmlns:p14="http://schemas.microsoft.com/office/powerpoint/2010/main" val="142815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6BEDDDE7-A1D0-4CE1-9E91-A876C1C5F1C2}" type="datetime1">
              <a:rPr lang="en-US" smtClean="0"/>
              <a:t>8/26/2021</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‹N°›</a:t>
            </a:fld>
            <a:endParaRPr lang="en-US" dirty="0"/>
          </a:p>
        </p:txBody>
      </p:sp>
    </p:spTree>
    <p:extLst>
      <p:ext uri="{BB962C8B-B14F-4D97-AF65-F5344CB8AC3E}">
        <p14:creationId xmlns:p14="http://schemas.microsoft.com/office/powerpoint/2010/main" val="2476269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lumMod val="40000"/>
            <a:lumOff val="6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78677" y="6321194"/>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2A040D5B-48D2-40DE-8B4E-8DE6D105151D}" type="datetime1">
              <a:rPr lang="en-US" smtClean="0"/>
              <a:t>8/26/2021</a:t>
            </a:fld>
            <a:endParaRPr lang="en-US" dirty="0"/>
          </a:p>
        </p:txBody>
      </p:sp>
      <p:sp>
        <p:nvSpPr>
          <p:cNvPr id="5" name="Footer Placeholder 4"/>
          <p:cNvSpPr>
            <a:spLocks noGrp="1"/>
          </p:cNvSpPr>
          <p:nvPr>
            <p:ph type="ftr" sz="quarter" idx="3"/>
          </p:nvPr>
        </p:nvSpPr>
        <p:spPr>
          <a:xfrm>
            <a:off x="1600199" y="630029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1409712" y="6300298"/>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‹N°›</a:t>
            </a:fld>
            <a:endParaRPr lang="en-US" dirty="0"/>
          </a:p>
        </p:txBody>
      </p:sp>
    </p:spTree>
    <p:extLst>
      <p:ext uri="{BB962C8B-B14F-4D97-AF65-F5344CB8AC3E}">
        <p14:creationId xmlns:p14="http://schemas.microsoft.com/office/powerpoint/2010/main" val="289968246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E80A609-7898-4EE0-BC20-E434DF74FAF6}"/>
              </a:ext>
            </a:extLst>
          </p:cNvPr>
          <p:cNvSpPr>
            <a:spLocks noGrp="1"/>
          </p:cNvSpPr>
          <p:nvPr>
            <p:ph type="subTitle" idx="1"/>
          </p:nvPr>
        </p:nvSpPr>
        <p:spPr>
          <a:xfrm>
            <a:off x="2695194" y="4352544"/>
            <a:ext cx="6532696" cy="1239894"/>
          </a:xfrm>
        </p:spPr>
        <p:txBody>
          <a:bodyPr>
            <a:normAutofit/>
          </a:bodyPr>
          <a:lstStyle/>
          <a:p>
            <a:r>
              <a:rPr lang="en-US" dirty="0" smtClean="0">
                <a:solidFill>
                  <a:schemeClr val="bg1"/>
                </a:solidFill>
              </a:rPr>
              <a:t>Internship</a:t>
            </a:r>
            <a:r>
              <a:rPr lang="en-US" dirty="0">
                <a:solidFill>
                  <a:schemeClr val="bg1"/>
                </a:solidFill>
              </a:rPr>
              <a:t>: </a:t>
            </a:r>
            <a:r>
              <a:rPr lang="en-US" i="1" dirty="0">
                <a:solidFill>
                  <a:schemeClr val="bg1"/>
                </a:solidFill>
              </a:rPr>
              <a:t>Technical specifications for in-hand and dexterous manipulation </a:t>
            </a:r>
            <a:r>
              <a:rPr lang="en-US" dirty="0">
                <a:solidFill>
                  <a:schemeClr val="bg1"/>
                </a:solidFill>
              </a:rPr>
              <a:t>at the lab LASR of CEA Nano-Innov</a:t>
            </a:r>
          </a:p>
          <a:p>
            <a:r>
              <a:rPr lang="en-US" dirty="0">
                <a:solidFill>
                  <a:schemeClr val="bg1"/>
                </a:solidFill>
              </a:rPr>
              <a:t>Ricardo RICO URIBE</a:t>
            </a:r>
          </a:p>
        </p:txBody>
      </p:sp>
      <p:sp>
        <p:nvSpPr>
          <p:cNvPr id="4" name="Slide Number Placeholder 3">
            <a:extLst>
              <a:ext uri="{FF2B5EF4-FFF2-40B4-BE49-F238E27FC236}">
                <a16:creationId xmlns:a16="http://schemas.microsoft.com/office/drawing/2014/main" id="{7BE42D3D-35A0-40BE-B46A-0024F2815607}"/>
              </a:ext>
            </a:extLst>
          </p:cNvPr>
          <p:cNvSpPr>
            <a:spLocks noGrp="1"/>
          </p:cNvSpPr>
          <p:nvPr>
            <p:ph type="sldNum" sz="quarter" idx="12"/>
          </p:nvPr>
        </p:nvSpPr>
        <p:spPr>
          <a:xfrm>
            <a:off x="11401473" y="6355204"/>
            <a:ext cx="365760" cy="365760"/>
          </a:xfrm>
        </p:spPr>
        <p:txBody>
          <a:bodyPr/>
          <a:lstStyle/>
          <a:p>
            <a:fld id="{8A7A6979-0714-4377-B894-6BE4C2D6E202}" type="slidenum">
              <a:rPr lang="en-US" smtClean="0"/>
              <a:pPr/>
              <a:t>1</a:t>
            </a:fld>
            <a:endParaRPr lang="en-US" dirty="0"/>
          </a:p>
        </p:txBody>
      </p:sp>
      <p:pic>
        <p:nvPicPr>
          <p:cNvPr id="1026" name="Picture 2" descr="File:CEA logo nouveau.sv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52026" y="5519246"/>
            <a:ext cx="1639974" cy="1338754"/>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0B2BDD62-5329-4D67-8DDD-65FD1EA28E57}"/>
              </a:ext>
            </a:extLst>
          </p:cNvPr>
          <p:cNvSpPr>
            <a:spLocks noGrp="1"/>
          </p:cNvSpPr>
          <p:nvPr>
            <p:ph type="ctrTitle"/>
          </p:nvPr>
        </p:nvSpPr>
        <p:spPr/>
        <p:txBody>
          <a:bodyPr/>
          <a:lstStyle/>
          <a:p>
            <a:r>
              <a:rPr lang="en-US" dirty="0"/>
              <a:t>Task-oriented Grasp </a:t>
            </a:r>
            <a:r>
              <a:rPr lang="en-US" dirty="0" smtClean="0"/>
              <a:t>analysis</a:t>
            </a:r>
            <a:r>
              <a:rPr lang="en-US" dirty="0" smtClean="0"/>
              <a:t>:</a:t>
            </a:r>
            <a:br>
              <a:rPr lang="en-US" dirty="0" smtClean="0"/>
            </a:br>
            <a:r>
              <a:rPr lang="en-US" i="1" dirty="0" smtClean="0"/>
              <a:t>assessment &amp; Ranking</a:t>
            </a:r>
            <a:endParaRPr lang="en-US" dirty="0"/>
          </a:p>
        </p:txBody>
      </p:sp>
    </p:spTree>
    <p:extLst>
      <p:ext uri="{BB962C8B-B14F-4D97-AF65-F5344CB8AC3E}">
        <p14:creationId xmlns:p14="http://schemas.microsoft.com/office/powerpoint/2010/main" val="12466233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Input information</a:t>
            </a:r>
            <a:endParaRPr lang="en-US" dirty="0"/>
          </a:p>
        </p:txBody>
      </p:sp>
      <p:sp>
        <p:nvSpPr>
          <p:cNvPr id="4" name="Espace réservé du numéro de diapositive 3"/>
          <p:cNvSpPr>
            <a:spLocks noGrp="1"/>
          </p:cNvSpPr>
          <p:nvPr>
            <p:ph type="sldNum" sz="quarter" idx="12"/>
          </p:nvPr>
        </p:nvSpPr>
        <p:spPr/>
        <p:txBody>
          <a:bodyPr/>
          <a:lstStyle/>
          <a:p>
            <a:fld id="{8A7A6979-0714-4377-B894-6BE4C2D6E202}" type="slidenum">
              <a:rPr lang="en-US" smtClean="0"/>
              <a:pPr/>
              <a:t>10</a:t>
            </a:fld>
            <a:endParaRPr lang="en-US" dirty="0"/>
          </a:p>
        </p:txBody>
      </p:sp>
      <p:sp>
        <p:nvSpPr>
          <p:cNvPr id="6" name="Rectangle 5"/>
          <p:cNvSpPr/>
          <p:nvPr/>
        </p:nvSpPr>
        <p:spPr>
          <a:xfrm>
            <a:off x="1316735" y="2484608"/>
            <a:ext cx="9581923" cy="1384995"/>
          </a:xfrm>
          <a:prstGeom prst="rect">
            <a:avLst/>
          </a:prstGeom>
          <a:solidFill>
            <a:schemeClr val="accent2"/>
          </a:solidFill>
        </p:spPr>
        <p:txBody>
          <a:bodyPr wrap="square">
            <a:spAutoFit/>
          </a:bodyPr>
          <a:lstStyle/>
          <a:p>
            <a:pPr algn="ctr"/>
            <a:r>
              <a:rPr lang="it-IT" sz="1200" dirty="0">
                <a:solidFill>
                  <a:schemeClr val="bg1"/>
                </a:solidFill>
              </a:rPr>
              <a:t>"petri-c8":[[2.5,0,1.5,"e"],[2.8,1.6,0,"t"],[2.0,1.4,0,"e"],[4,1.6,0,"v"],[3.2,-.73,0,"t"],[2.3,-.73,0,"e"],[4,-0.73,0,"v"],],</a:t>
            </a:r>
          </a:p>
          <a:p>
            <a:pPr algn="ctr"/>
            <a:r>
              <a:rPr lang="it-IT" sz="1200" dirty="0">
                <a:solidFill>
                  <a:schemeClr val="bg1"/>
                </a:solidFill>
              </a:rPr>
              <a:t>    "petri-c12":[[4,0,.7,'e'],[-3.5,-3.5,.7,'e'],[-4,0,.7,'e'],[-3.5,3.5,.7,'e'],[0,4,.7,'e'],],</a:t>
            </a:r>
          </a:p>
          <a:p>
            <a:pPr algn="ctr"/>
            <a:r>
              <a:rPr lang="it-IT" sz="1200" dirty="0">
                <a:solidFill>
                  <a:schemeClr val="bg1"/>
                </a:solidFill>
              </a:rPr>
              <a:t>    "petri-t+1":[[2.5,0,1.5,"e"],[3.2,.73,0,"t"],[2.3,.73,0,"e"],[2.8,1.6,0,"t"],[2.0,1.4,0,"e"],[3.2,-.73,0,"t"],[2.3,-.73,0,"e"],[2.8,-1.6,0,"t"],[2.0,-1.4,0,"e"]],</a:t>
            </a:r>
          </a:p>
          <a:p>
            <a:pPr algn="ctr"/>
            <a:r>
              <a:rPr lang="it-IT" sz="1200" dirty="0">
                <a:solidFill>
                  <a:schemeClr val="bg1"/>
                </a:solidFill>
              </a:rPr>
              <a:t>    "petri-t+2":[[1,-0.8,1.5,'e'],[1,0,0,'e'],[1,1,1.5,'e']],</a:t>
            </a:r>
          </a:p>
          <a:p>
            <a:pPr algn="ctr"/>
            <a:r>
              <a:rPr lang="it-IT" sz="1200" dirty="0">
                <a:solidFill>
                  <a:schemeClr val="bg1"/>
                </a:solidFill>
              </a:rPr>
              <a:t>    "petri-t+3.5":[[1,-0.8,1.5,'e'],[1,0,0,'e'],[1,1,1.5,'e'],[0,0,1.5,'v'],[-1,0,1.5,'e'],[-5,0,1,'e']],</a:t>
            </a:r>
          </a:p>
          <a:p>
            <a:pPr algn="ctr"/>
            <a:r>
              <a:rPr lang="it-IT" sz="1200" dirty="0">
                <a:solidFill>
                  <a:schemeClr val="bg1"/>
                </a:solidFill>
              </a:rPr>
              <a:t>    "petri-t+4":[[2.5,0,1.5,'e'],[1,1,0,'t'],[2.3,0,0,'e'],[1,-1,0,'t'],[-.5,-1,0,'t'],[0,-1,0,'e'],[1.5,4.5,0,'v'],[0,5,0,'v']],</a:t>
            </a:r>
          </a:p>
          <a:p>
            <a:pPr algn="ctr"/>
            <a:r>
              <a:rPr lang="it-IT" sz="1200" dirty="0">
                <a:solidFill>
                  <a:schemeClr val="bg1"/>
                </a:solidFill>
              </a:rPr>
              <a:t>    "petri-t+5":[[4,.5,1.5,'v'],[3,.5,1.5,'t'],[4,-.5,1.5,'v'],[3,-.5,1.5,'t'],[4,-1,0,'v'],[3,-1,0,'t'],[4,1,0,'v'],[3,0,0,'t']],</a:t>
            </a:r>
            <a:endParaRPr lang="en-US" sz="1200" dirty="0">
              <a:solidFill>
                <a:schemeClr val="bg1"/>
              </a:solidFill>
            </a:endParaRPr>
          </a:p>
        </p:txBody>
      </p:sp>
      <p:sp>
        <p:nvSpPr>
          <p:cNvPr id="7" name="Rectangle 6"/>
          <p:cNvSpPr/>
          <p:nvPr/>
        </p:nvSpPr>
        <p:spPr>
          <a:xfrm>
            <a:off x="1316735" y="1937838"/>
            <a:ext cx="9581923" cy="276999"/>
          </a:xfrm>
          <a:prstGeom prst="rect">
            <a:avLst/>
          </a:prstGeom>
          <a:solidFill>
            <a:schemeClr val="tx1"/>
          </a:solidFill>
        </p:spPr>
        <p:txBody>
          <a:bodyPr wrap="square">
            <a:spAutoFit/>
          </a:bodyPr>
          <a:lstStyle/>
          <a:p>
            <a:pPr algn="ctr"/>
            <a:r>
              <a:rPr lang="it-IT" sz="1200" dirty="0" smtClean="0">
                <a:solidFill>
                  <a:schemeClr val="bg1"/>
                </a:solidFill>
              </a:rPr>
              <a:t>For the Petri Dish</a:t>
            </a:r>
            <a:endParaRPr lang="en-US" sz="1200" dirty="0">
              <a:solidFill>
                <a:schemeClr val="bg1"/>
              </a:solidFill>
            </a:endParaRPr>
          </a:p>
        </p:txBody>
      </p:sp>
      <p:sp>
        <p:nvSpPr>
          <p:cNvPr id="8" name="Rectangle 7"/>
          <p:cNvSpPr/>
          <p:nvPr/>
        </p:nvSpPr>
        <p:spPr>
          <a:xfrm>
            <a:off x="1316734" y="4971984"/>
            <a:ext cx="9581924" cy="461665"/>
          </a:xfrm>
          <a:prstGeom prst="rect">
            <a:avLst/>
          </a:prstGeom>
          <a:solidFill>
            <a:schemeClr val="accent2"/>
          </a:solidFill>
        </p:spPr>
        <p:txBody>
          <a:bodyPr wrap="square">
            <a:spAutoFit/>
          </a:bodyPr>
          <a:lstStyle/>
          <a:p>
            <a:pPr algn="ctr"/>
            <a:r>
              <a:rPr lang="en-US" sz="1200" dirty="0">
                <a:solidFill>
                  <a:schemeClr val="bg1"/>
                </a:solidFill>
              </a:rPr>
              <a:t>"petri-hold on air":[0.000,0.000,-0.147,0,0,0],</a:t>
            </a:r>
          </a:p>
          <a:p>
            <a:pPr algn="ctr"/>
            <a:r>
              <a:rPr lang="en-US" sz="1200" dirty="0">
                <a:solidFill>
                  <a:schemeClr val="bg1"/>
                </a:solidFill>
              </a:rPr>
              <a:t>    "petri-be written while in air":[0.000,0.000,-2.612,0,0,0],</a:t>
            </a:r>
            <a:endParaRPr lang="en-US" sz="1200" dirty="0">
              <a:solidFill>
                <a:schemeClr val="bg1"/>
              </a:solidFill>
            </a:endParaRPr>
          </a:p>
        </p:txBody>
      </p:sp>
      <p:sp>
        <p:nvSpPr>
          <p:cNvPr id="9" name="Rectangle 8"/>
          <p:cNvSpPr/>
          <p:nvPr/>
        </p:nvSpPr>
        <p:spPr>
          <a:xfrm rot="20764901">
            <a:off x="244165" y="2136966"/>
            <a:ext cx="2145139" cy="923330"/>
          </a:xfrm>
          <a:prstGeom prst="rect">
            <a:avLst/>
          </a:prstGeom>
          <a:noFill/>
        </p:spPr>
        <p:txBody>
          <a:bodyPr wrap="none" lIns="91440" tIns="45720" rIns="91440" bIns="45720">
            <a:spAutoFit/>
          </a:bodyPr>
          <a:lstStyle/>
          <a:p>
            <a:pPr algn="ctr"/>
            <a:r>
              <a:rPr lang="fr-FR" sz="5400" b="0" cap="none" spc="0" dirty="0" err="1" smtClean="0">
                <a:ln w="0"/>
                <a:solidFill>
                  <a:schemeClr val="tx1"/>
                </a:solidFill>
                <a:effectLst>
                  <a:outerShdw blurRad="38100" dist="19050" dir="2700000" algn="tl" rotWithShape="0">
                    <a:schemeClr val="dk1">
                      <a:alpha val="40000"/>
                    </a:schemeClr>
                  </a:outerShdw>
                </a:effectLst>
              </a:rPr>
              <a:t>Grasps</a:t>
            </a:r>
            <a:endParaRPr lang="fr-FR" sz="5400" b="0" cap="none" spc="0" dirty="0">
              <a:ln w="0"/>
              <a:solidFill>
                <a:schemeClr val="tx1"/>
              </a:solidFill>
              <a:effectLst>
                <a:outerShdw blurRad="38100" dist="19050" dir="2700000" algn="tl" rotWithShape="0">
                  <a:schemeClr val="dk1">
                    <a:alpha val="40000"/>
                  </a:schemeClr>
                </a:outerShdw>
              </a:effectLst>
            </a:endParaRPr>
          </a:p>
        </p:txBody>
      </p:sp>
      <p:sp>
        <p:nvSpPr>
          <p:cNvPr id="10" name="Rectangle 9"/>
          <p:cNvSpPr/>
          <p:nvPr/>
        </p:nvSpPr>
        <p:spPr>
          <a:xfrm rot="21044092">
            <a:off x="297288" y="4510318"/>
            <a:ext cx="2038891" cy="923330"/>
          </a:xfrm>
          <a:prstGeom prst="rect">
            <a:avLst/>
          </a:prstGeom>
          <a:noFill/>
        </p:spPr>
        <p:txBody>
          <a:bodyPr wrap="none" lIns="91440" tIns="45720" rIns="91440" bIns="45720">
            <a:spAutoFit/>
          </a:bodyPr>
          <a:lstStyle/>
          <a:p>
            <a:pPr algn="ctr"/>
            <a:r>
              <a:rPr lang="fr-FR" sz="5400" b="0" cap="none" spc="0" dirty="0" smtClean="0">
                <a:ln w="0"/>
                <a:solidFill>
                  <a:schemeClr val="tx1"/>
                </a:solidFill>
                <a:effectLst>
                  <a:outerShdw blurRad="38100" dist="19050" dir="2700000" algn="tl" rotWithShape="0">
                    <a:schemeClr val="dk1">
                      <a:alpha val="40000"/>
                    </a:schemeClr>
                  </a:outerShdw>
                </a:effectLst>
              </a:rPr>
              <a:t>Forces</a:t>
            </a:r>
            <a:endParaRPr lang="fr-FR"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2585198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Force Data Collection</a:t>
            </a:r>
            <a:endParaRPr lang="en-US" dirty="0"/>
          </a:p>
        </p:txBody>
      </p:sp>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4033627" y="2978299"/>
            <a:ext cx="4148137" cy="2333327"/>
          </a:xfrm>
        </p:spPr>
      </p:pic>
      <p:sp>
        <p:nvSpPr>
          <p:cNvPr id="4" name="Espace réservé du numéro de diapositive 3"/>
          <p:cNvSpPr>
            <a:spLocks noGrp="1"/>
          </p:cNvSpPr>
          <p:nvPr>
            <p:ph type="sldNum" sz="quarter" idx="12"/>
          </p:nvPr>
        </p:nvSpPr>
        <p:spPr/>
        <p:txBody>
          <a:bodyPr/>
          <a:lstStyle/>
          <a:p>
            <a:fld id="{8A7A6979-0714-4377-B894-6BE4C2D6E202}" type="slidenum">
              <a:rPr lang="en-US" smtClean="0"/>
              <a:pPr/>
              <a:t>11</a:t>
            </a:fld>
            <a:endParaRPr lang="en-US" dirty="0"/>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7852990" y="2923895"/>
            <a:ext cx="3898669" cy="2192667"/>
          </a:xfrm>
          <a:prstGeom prst="rect">
            <a:avLst/>
          </a:prstGeom>
        </p:spPr>
      </p:pic>
      <p:pic>
        <p:nvPicPr>
          <p:cNvPr id="7" name="Imag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561271" y="2959087"/>
            <a:ext cx="3773977" cy="2122281"/>
          </a:xfrm>
          <a:prstGeom prst="rect">
            <a:avLst/>
          </a:prstGeom>
        </p:spPr>
      </p:pic>
    </p:spTree>
    <p:extLst>
      <p:ext uri="{BB962C8B-B14F-4D97-AF65-F5344CB8AC3E}">
        <p14:creationId xmlns:p14="http://schemas.microsoft.com/office/powerpoint/2010/main" val="2147763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OUTPUT: GRASP Information</a:t>
            </a:r>
            <a:endParaRPr lang="en-US" dirty="0"/>
          </a:p>
        </p:txBody>
      </p:sp>
      <p:sp>
        <p:nvSpPr>
          <p:cNvPr id="4" name="Espace réservé du numéro de diapositive 3"/>
          <p:cNvSpPr>
            <a:spLocks noGrp="1"/>
          </p:cNvSpPr>
          <p:nvPr>
            <p:ph type="sldNum" sz="quarter" idx="12"/>
          </p:nvPr>
        </p:nvSpPr>
        <p:spPr/>
        <p:txBody>
          <a:bodyPr/>
          <a:lstStyle/>
          <a:p>
            <a:fld id="{8A7A6979-0714-4377-B894-6BE4C2D6E202}" type="slidenum">
              <a:rPr lang="en-US" smtClean="0"/>
              <a:pPr/>
              <a:t>12</a:t>
            </a:fld>
            <a:endParaRPr lang="en-US" dirty="0"/>
          </a:p>
        </p:txBody>
      </p:sp>
      <p:sp>
        <p:nvSpPr>
          <p:cNvPr id="11" name="Espace réservé du contenu 10"/>
          <p:cNvSpPr>
            <a:spLocks noGrp="1"/>
          </p:cNvSpPr>
          <p:nvPr>
            <p:ph idx="1"/>
          </p:nvPr>
        </p:nvSpPr>
        <p:spPr/>
        <p:txBody>
          <a:bodyPr/>
          <a:lstStyle/>
          <a:p>
            <a:r>
              <a:rPr lang="en-US" dirty="0" smtClean="0"/>
              <a:t>This table allows for the quick analysis of our grasps, if they are of the type we look for, and if they have friction form closure.</a:t>
            </a:r>
            <a:endParaRPr lang="en-US" dirty="0"/>
          </a:p>
        </p:txBody>
      </p:sp>
      <p:pic>
        <p:nvPicPr>
          <p:cNvPr id="14" name="Espace réservé du contenu 9"/>
          <p:cNvPicPr>
            <a:picLocks noChangeAspect="1"/>
          </p:cNvPicPr>
          <p:nvPr/>
        </p:nvPicPr>
        <p:blipFill>
          <a:blip r:embed="rId2"/>
          <a:stretch>
            <a:fillRect/>
          </a:stretch>
        </p:blipFill>
        <p:spPr>
          <a:xfrm>
            <a:off x="2687723" y="2709862"/>
            <a:ext cx="6506271" cy="4148138"/>
          </a:xfrm>
          <a:prstGeom prst="rect">
            <a:avLst/>
          </a:prstGeom>
        </p:spPr>
      </p:pic>
    </p:spTree>
    <p:extLst>
      <p:ext uri="{BB962C8B-B14F-4D97-AF65-F5344CB8AC3E}">
        <p14:creationId xmlns:p14="http://schemas.microsoft.com/office/powerpoint/2010/main" val="37701330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t>OUTPUT: </a:t>
            </a:r>
            <a:r>
              <a:rPr lang="en-US" dirty="0" smtClean="0"/>
              <a:t>RAW ALPHA</a:t>
            </a:r>
            <a:endParaRPr lang="en-US" dirty="0"/>
          </a:p>
        </p:txBody>
      </p:sp>
      <p:sp>
        <p:nvSpPr>
          <p:cNvPr id="3" name="Espace réservé du contenu 2"/>
          <p:cNvSpPr>
            <a:spLocks noGrp="1"/>
          </p:cNvSpPr>
          <p:nvPr>
            <p:ph idx="1"/>
          </p:nvPr>
        </p:nvSpPr>
        <p:spPr/>
        <p:txBody>
          <a:bodyPr/>
          <a:lstStyle/>
          <a:p>
            <a:r>
              <a:rPr lang="en-US" dirty="0" smtClean="0"/>
              <a:t>This table has the maximum force in N that the grasp resist in the corresponding direction, because is linear the growth of </a:t>
            </a:r>
            <a:r>
              <a:rPr lang="en-US" dirty="0" err="1" smtClean="0"/>
              <a:t>fmax</a:t>
            </a:r>
            <a:r>
              <a:rPr lang="en-US" dirty="0" smtClean="0"/>
              <a:t> is reflected in alpha.</a:t>
            </a:r>
            <a:endParaRPr lang="en-US" dirty="0"/>
          </a:p>
        </p:txBody>
      </p:sp>
      <p:sp>
        <p:nvSpPr>
          <p:cNvPr id="4" name="Espace réservé du numéro de diapositive 3"/>
          <p:cNvSpPr>
            <a:spLocks noGrp="1"/>
          </p:cNvSpPr>
          <p:nvPr>
            <p:ph type="sldNum" sz="quarter" idx="12"/>
          </p:nvPr>
        </p:nvSpPr>
        <p:spPr/>
        <p:txBody>
          <a:bodyPr/>
          <a:lstStyle/>
          <a:p>
            <a:fld id="{8A7A6979-0714-4377-B894-6BE4C2D6E202}" type="slidenum">
              <a:rPr lang="en-US" smtClean="0"/>
              <a:pPr/>
              <a:t>13</a:t>
            </a:fld>
            <a:endParaRPr lang="en-US" dirty="0"/>
          </a:p>
        </p:txBody>
      </p:sp>
      <p:pic>
        <p:nvPicPr>
          <p:cNvPr id="10" name="Image 9"/>
          <p:cNvPicPr>
            <a:picLocks noChangeAspect="1"/>
          </p:cNvPicPr>
          <p:nvPr/>
        </p:nvPicPr>
        <p:blipFill>
          <a:blip r:embed="rId2"/>
          <a:stretch>
            <a:fillRect/>
          </a:stretch>
        </p:blipFill>
        <p:spPr>
          <a:xfrm>
            <a:off x="6461748" y="3356488"/>
            <a:ext cx="4925703" cy="3477745"/>
          </a:xfrm>
          <a:prstGeom prst="rect">
            <a:avLst/>
          </a:prstGeom>
        </p:spPr>
      </p:pic>
      <p:pic>
        <p:nvPicPr>
          <p:cNvPr id="6" name="Image 5"/>
          <p:cNvPicPr>
            <a:picLocks noChangeAspect="1"/>
          </p:cNvPicPr>
          <p:nvPr/>
        </p:nvPicPr>
        <p:blipFill>
          <a:blip r:embed="rId3"/>
          <a:stretch>
            <a:fillRect/>
          </a:stretch>
        </p:blipFill>
        <p:spPr>
          <a:xfrm>
            <a:off x="827940" y="2685946"/>
            <a:ext cx="10536120" cy="1486107"/>
          </a:xfrm>
          <a:prstGeom prst="rect">
            <a:avLst/>
          </a:prstGeom>
        </p:spPr>
      </p:pic>
    </p:spTree>
    <p:extLst>
      <p:ext uri="{BB962C8B-B14F-4D97-AF65-F5344CB8AC3E}">
        <p14:creationId xmlns:p14="http://schemas.microsoft.com/office/powerpoint/2010/main" val="37389400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t>OUTPUT: </a:t>
            </a:r>
            <a:r>
              <a:rPr lang="en-US" dirty="0" smtClean="0"/>
              <a:t>Treated </a:t>
            </a:r>
            <a:r>
              <a:rPr lang="en-US" dirty="0"/>
              <a:t>ALPHA</a:t>
            </a:r>
          </a:p>
        </p:txBody>
      </p:sp>
      <p:sp>
        <p:nvSpPr>
          <p:cNvPr id="3" name="Espace réservé du contenu 2"/>
          <p:cNvSpPr>
            <a:spLocks noGrp="1"/>
          </p:cNvSpPr>
          <p:nvPr>
            <p:ph idx="1"/>
          </p:nvPr>
        </p:nvSpPr>
        <p:spPr/>
        <p:txBody>
          <a:bodyPr/>
          <a:lstStyle/>
          <a:p>
            <a:endParaRPr lang="en-US"/>
          </a:p>
        </p:txBody>
      </p:sp>
      <p:pic>
        <p:nvPicPr>
          <p:cNvPr id="6" name="Image 5"/>
          <p:cNvPicPr>
            <a:picLocks noChangeAspect="1"/>
          </p:cNvPicPr>
          <p:nvPr/>
        </p:nvPicPr>
        <p:blipFill>
          <a:blip r:embed="rId2"/>
          <a:stretch>
            <a:fillRect/>
          </a:stretch>
        </p:blipFill>
        <p:spPr>
          <a:xfrm>
            <a:off x="114543" y="1796448"/>
            <a:ext cx="5512883" cy="4974542"/>
          </a:xfrm>
          <a:prstGeom prst="rect">
            <a:avLst/>
          </a:prstGeom>
        </p:spPr>
      </p:pic>
      <p:pic>
        <p:nvPicPr>
          <p:cNvPr id="7" name="Image 6"/>
          <p:cNvPicPr>
            <a:picLocks noChangeAspect="1"/>
          </p:cNvPicPr>
          <p:nvPr/>
        </p:nvPicPr>
        <p:blipFill>
          <a:blip r:embed="rId3"/>
          <a:stretch>
            <a:fillRect/>
          </a:stretch>
        </p:blipFill>
        <p:spPr>
          <a:xfrm>
            <a:off x="5752274" y="1796448"/>
            <a:ext cx="5146383" cy="3679570"/>
          </a:xfrm>
          <a:prstGeom prst="rect">
            <a:avLst/>
          </a:prstGeom>
        </p:spPr>
      </p:pic>
      <p:pic>
        <p:nvPicPr>
          <p:cNvPr id="8" name="Image 7"/>
          <p:cNvPicPr>
            <a:picLocks noChangeAspect="1"/>
          </p:cNvPicPr>
          <p:nvPr/>
        </p:nvPicPr>
        <p:blipFill>
          <a:blip r:embed="rId4"/>
          <a:stretch>
            <a:fillRect/>
          </a:stretch>
        </p:blipFill>
        <p:spPr>
          <a:xfrm>
            <a:off x="7561110" y="3536087"/>
            <a:ext cx="4539738" cy="3234903"/>
          </a:xfrm>
          <a:prstGeom prst="rect">
            <a:avLst/>
          </a:prstGeom>
        </p:spPr>
      </p:pic>
      <p:sp>
        <p:nvSpPr>
          <p:cNvPr id="4" name="Espace réservé du numéro de diapositive 3"/>
          <p:cNvSpPr>
            <a:spLocks noGrp="1"/>
          </p:cNvSpPr>
          <p:nvPr>
            <p:ph type="sldNum" sz="quarter" idx="12"/>
          </p:nvPr>
        </p:nvSpPr>
        <p:spPr/>
        <p:txBody>
          <a:bodyPr/>
          <a:lstStyle/>
          <a:p>
            <a:fld id="{8A7A6979-0714-4377-B894-6BE4C2D6E202}" type="slidenum">
              <a:rPr lang="en-US" smtClean="0"/>
              <a:pPr/>
              <a:t>14</a:t>
            </a:fld>
            <a:endParaRPr lang="en-US" dirty="0"/>
          </a:p>
        </p:txBody>
      </p:sp>
    </p:spTree>
    <p:extLst>
      <p:ext uri="{BB962C8B-B14F-4D97-AF65-F5344CB8AC3E}">
        <p14:creationId xmlns:p14="http://schemas.microsoft.com/office/powerpoint/2010/main" val="363746800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OUTPUT: FORCES</a:t>
            </a:r>
            <a:endParaRPr lang="en-US" dirty="0"/>
          </a:p>
        </p:txBody>
      </p:sp>
      <p:sp>
        <p:nvSpPr>
          <p:cNvPr id="3" name="Espace réservé du contenu 2"/>
          <p:cNvSpPr>
            <a:spLocks noGrp="1"/>
          </p:cNvSpPr>
          <p:nvPr>
            <p:ph idx="1"/>
          </p:nvPr>
        </p:nvSpPr>
        <p:spPr/>
        <p:txBody>
          <a:bodyPr/>
          <a:lstStyle/>
          <a:p>
            <a:r>
              <a:rPr lang="en-US" dirty="0" smtClean="0"/>
              <a:t>Gives the minimum force needed to perform the task (calculated with the max approach)</a:t>
            </a:r>
            <a:endParaRPr lang="en-US" dirty="0"/>
          </a:p>
        </p:txBody>
      </p:sp>
      <p:pic>
        <p:nvPicPr>
          <p:cNvPr id="5" name="Image 4"/>
          <p:cNvPicPr>
            <a:picLocks noChangeAspect="1"/>
          </p:cNvPicPr>
          <p:nvPr/>
        </p:nvPicPr>
        <p:blipFill>
          <a:blip r:embed="rId2"/>
          <a:stretch>
            <a:fillRect/>
          </a:stretch>
        </p:blipFill>
        <p:spPr>
          <a:xfrm>
            <a:off x="619354" y="2727509"/>
            <a:ext cx="4153480" cy="1486107"/>
          </a:xfrm>
          <a:prstGeom prst="rect">
            <a:avLst/>
          </a:prstGeom>
        </p:spPr>
      </p:pic>
      <p:pic>
        <p:nvPicPr>
          <p:cNvPr id="6" name="Image 5"/>
          <p:cNvPicPr>
            <a:picLocks noChangeAspect="1"/>
          </p:cNvPicPr>
          <p:nvPr/>
        </p:nvPicPr>
        <p:blipFill>
          <a:blip r:embed="rId3"/>
          <a:stretch>
            <a:fillRect/>
          </a:stretch>
        </p:blipFill>
        <p:spPr>
          <a:xfrm>
            <a:off x="170185" y="4477651"/>
            <a:ext cx="6963747" cy="1467055"/>
          </a:xfrm>
          <a:prstGeom prst="rect">
            <a:avLst/>
          </a:prstGeom>
        </p:spPr>
      </p:pic>
      <p:pic>
        <p:nvPicPr>
          <p:cNvPr id="7" name="Image 6"/>
          <p:cNvPicPr>
            <a:picLocks noChangeAspect="1"/>
          </p:cNvPicPr>
          <p:nvPr/>
        </p:nvPicPr>
        <p:blipFill>
          <a:blip r:embed="rId4"/>
          <a:stretch>
            <a:fillRect/>
          </a:stretch>
        </p:blipFill>
        <p:spPr>
          <a:xfrm>
            <a:off x="7269373" y="2453353"/>
            <a:ext cx="4662192" cy="4048595"/>
          </a:xfrm>
          <a:prstGeom prst="rect">
            <a:avLst/>
          </a:prstGeom>
        </p:spPr>
      </p:pic>
      <p:sp>
        <p:nvSpPr>
          <p:cNvPr id="4" name="Espace réservé du numéro de diapositive 3"/>
          <p:cNvSpPr>
            <a:spLocks noGrp="1"/>
          </p:cNvSpPr>
          <p:nvPr>
            <p:ph type="sldNum" sz="quarter" idx="12"/>
          </p:nvPr>
        </p:nvSpPr>
        <p:spPr/>
        <p:txBody>
          <a:bodyPr/>
          <a:lstStyle/>
          <a:p>
            <a:fld id="{8A7A6979-0714-4377-B894-6BE4C2D6E202}" type="slidenum">
              <a:rPr lang="en-US" smtClean="0"/>
              <a:pPr/>
              <a:t>15</a:t>
            </a:fld>
            <a:endParaRPr lang="en-US" dirty="0"/>
          </a:p>
        </p:txBody>
      </p:sp>
    </p:spTree>
    <p:extLst>
      <p:ext uri="{BB962C8B-B14F-4D97-AF65-F5344CB8AC3E}">
        <p14:creationId xmlns:p14="http://schemas.microsoft.com/office/powerpoint/2010/main" val="30992656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Objective</a:t>
            </a:r>
            <a:endParaRPr lang="en-US" dirty="0"/>
          </a:p>
        </p:txBody>
      </p:sp>
      <p:sp>
        <p:nvSpPr>
          <p:cNvPr id="3" name="Espace réservé du contenu 2"/>
          <p:cNvSpPr>
            <a:spLocks noGrp="1"/>
          </p:cNvSpPr>
          <p:nvPr>
            <p:ph idx="1"/>
          </p:nvPr>
        </p:nvSpPr>
        <p:spPr/>
        <p:txBody>
          <a:bodyPr/>
          <a:lstStyle/>
          <a:p>
            <a:r>
              <a:rPr lang="en-US" dirty="0" smtClean="0"/>
              <a:t>Determine the architecture for a manipulator that can perform the same or better than a human hand in the tasks of the TRACEBOT project.</a:t>
            </a:r>
          </a:p>
          <a:p>
            <a:pPr lvl="1"/>
            <a:r>
              <a:rPr lang="en-US" dirty="0" smtClean="0"/>
              <a:t>Determine the best grasp possible for each task (human-oriented).</a:t>
            </a:r>
          </a:p>
          <a:p>
            <a:pPr lvl="2"/>
            <a:r>
              <a:rPr lang="en-US" dirty="0" smtClean="0"/>
              <a:t>Rank the grasps with a force attribute.</a:t>
            </a:r>
          </a:p>
          <a:p>
            <a:pPr lvl="3"/>
            <a:r>
              <a:rPr lang="en-US" dirty="0" smtClean="0"/>
              <a:t>Analyze each grasp for a range of available forces and directions.</a:t>
            </a:r>
          </a:p>
          <a:p>
            <a:pPr lvl="3"/>
            <a:r>
              <a:rPr lang="en-US" dirty="0" smtClean="0"/>
              <a:t>Analyze each grasp for the intended movement.</a:t>
            </a:r>
            <a:endParaRPr lang="en-US" dirty="0"/>
          </a:p>
        </p:txBody>
      </p:sp>
      <p:sp>
        <p:nvSpPr>
          <p:cNvPr id="4" name="Espace réservé du numéro de diapositive 3"/>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35255934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Basic Grasp theory</a:t>
            </a:r>
            <a:endParaRPr lang="en-US" dirty="0"/>
          </a:p>
        </p:txBody>
      </p:sp>
      <p:sp>
        <p:nvSpPr>
          <p:cNvPr id="3" name="Espace réservé du contenu 2"/>
          <p:cNvSpPr>
            <a:spLocks noGrp="1"/>
          </p:cNvSpPr>
          <p:nvPr>
            <p:ph idx="1"/>
          </p:nvPr>
        </p:nvSpPr>
        <p:spPr/>
        <p:txBody>
          <a:bodyPr/>
          <a:lstStyle/>
          <a:p>
            <a:r>
              <a:rPr lang="en-US" dirty="0"/>
              <a:t>T</a:t>
            </a:r>
            <a:r>
              <a:rPr lang="en-US" dirty="0" smtClean="0"/>
              <a:t>he </a:t>
            </a:r>
            <a:r>
              <a:rPr lang="en-US" dirty="0"/>
              <a:t>concept of grasping refers to the action of grasp (take hold) of an object, and move it, being moved by the effect of moving all the manipulator </a:t>
            </a:r>
            <a:r>
              <a:rPr lang="en-US" dirty="0" smtClean="0"/>
              <a:t>as a whole or </a:t>
            </a:r>
            <a:r>
              <a:rPr lang="en-US" dirty="0"/>
              <a:t>being moved by the changes of position of each </a:t>
            </a:r>
            <a:r>
              <a:rPr lang="en-US" dirty="0" smtClean="0"/>
              <a:t>finger joint</a:t>
            </a:r>
            <a:r>
              <a:rPr lang="en-US" dirty="0"/>
              <a:t>; the latter being called dexterous </a:t>
            </a:r>
            <a:r>
              <a:rPr lang="en-US" dirty="0" smtClean="0"/>
              <a:t>manipulation.</a:t>
            </a:r>
          </a:p>
          <a:p>
            <a:r>
              <a:rPr lang="en-US" dirty="0" smtClean="0"/>
              <a:t>Grasping </a:t>
            </a:r>
            <a:r>
              <a:rPr lang="en-US" dirty="0"/>
              <a:t>is represented trough the grasp matrix </a:t>
            </a:r>
            <a:r>
              <a:rPr lang="en-US" dirty="0" smtClean="0"/>
              <a:t>G. That relies the manipulator’s joints velocities with the object velocity.</a:t>
            </a:r>
          </a:p>
          <a:p>
            <a:r>
              <a:rPr lang="en-US" dirty="0" smtClean="0"/>
              <a:t>Grasping is dependent of contact type:  commonly we have Point without Friction (</a:t>
            </a:r>
            <a:r>
              <a:rPr lang="en-US" dirty="0" err="1" smtClean="0"/>
              <a:t>PwoF</a:t>
            </a:r>
            <a:r>
              <a:rPr lang="en-US" dirty="0" smtClean="0"/>
              <a:t>), Hard Finger(HF) and Soft Finger(SF). For the project we chose HF.</a:t>
            </a:r>
          </a:p>
          <a:p>
            <a:r>
              <a:rPr lang="en-US" dirty="0" smtClean="0"/>
              <a:t>HF hard finger is a contact model that includes tangential friction at the contact location, this friction between the surface of the object and the finger surface allows for the transmission of the three linear components of the contact point.</a:t>
            </a:r>
          </a:p>
          <a:p>
            <a:endParaRPr lang="en-US" dirty="0"/>
          </a:p>
        </p:txBody>
      </p:sp>
      <p:sp>
        <p:nvSpPr>
          <p:cNvPr id="4" name="Espace réservé du numéro de diapositive 3"/>
          <p:cNvSpPr>
            <a:spLocks noGrp="1"/>
          </p:cNvSpPr>
          <p:nvPr>
            <p:ph type="sldNum" sz="quarter" idx="12"/>
          </p:nvPr>
        </p:nvSpPr>
        <p:spPr/>
        <p:txBody>
          <a:bodyPr/>
          <a:lstStyle/>
          <a:p>
            <a:fld id="{8A7A6979-0714-4377-B894-6BE4C2D6E202}" type="slidenum">
              <a:rPr lang="en-US" smtClean="0"/>
              <a:pPr/>
              <a:t>3</a:t>
            </a:fld>
            <a:endParaRPr lang="en-US" dirty="0"/>
          </a:p>
        </p:txBody>
      </p:sp>
      <p:pic>
        <p:nvPicPr>
          <p:cNvPr id="5" name="Image 4"/>
          <p:cNvPicPr>
            <a:picLocks noChangeAspect="1"/>
          </p:cNvPicPr>
          <p:nvPr/>
        </p:nvPicPr>
        <p:blipFill>
          <a:blip r:embed="rId2"/>
          <a:stretch>
            <a:fillRect/>
          </a:stretch>
        </p:blipFill>
        <p:spPr>
          <a:xfrm>
            <a:off x="3957046" y="3347843"/>
            <a:ext cx="1019317" cy="295316"/>
          </a:xfrm>
          <a:prstGeom prst="rect">
            <a:avLst/>
          </a:prstGeom>
        </p:spPr>
      </p:pic>
    </p:spTree>
    <p:extLst>
      <p:ext uri="{BB962C8B-B14F-4D97-AF65-F5344CB8AC3E}">
        <p14:creationId xmlns:p14="http://schemas.microsoft.com/office/powerpoint/2010/main" val="14702763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Basic grasp elements</a:t>
            </a:r>
            <a:endParaRPr lang="en-US" dirty="0"/>
          </a:p>
        </p:txBody>
      </p:sp>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16735" y="2053474"/>
            <a:ext cx="4489676" cy="4148138"/>
          </a:xfrm>
        </p:spPr>
      </p:pic>
      <p:sp>
        <p:nvSpPr>
          <p:cNvPr id="4" name="Espace réservé du numéro de diapositive 3"/>
          <p:cNvSpPr>
            <a:spLocks noGrp="1"/>
          </p:cNvSpPr>
          <p:nvPr>
            <p:ph type="sldNum" sz="quarter" idx="12"/>
          </p:nvPr>
        </p:nvSpPr>
        <p:spPr/>
        <p:txBody>
          <a:bodyPr/>
          <a:lstStyle/>
          <a:p>
            <a:fld id="{8A7A6979-0714-4377-B894-6BE4C2D6E202}" type="slidenum">
              <a:rPr lang="en-US" smtClean="0"/>
              <a:pPr/>
              <a:t>4</a:t>
            </a:fld>
            <a:endParaRPr lang="en-US" dirty="0"/>
          </a:p>
        </p:txBody>
      </p:sp>
      <p:sp>
        <p:nvSpPr>
          <p:cNvPr id="7" name="Ellipse 6"/>
          <p:cNvSpPr/>
          <p:nvPr/>
        </p:nvSpPr>
        <p:spPr>
          <a:xfrm>
            <a:off x="3782293" y="3158836"/>
            <a:ext cx="947650" cy="839586"/>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 name="Content Placeholder 2">
                <a:extLst>
                  <a:ext uri="{FF2B5EF4-FFF2-40B4-BE49-F238E27FC236}">
                    <a16:creationId xmlns:a16="http://schemas.microsoft.com/office/drawing/2014/main" id="{49B107A1-AD4D-4691-B1F8-A50472866A4F}"/>
                  </a:ext>
                </a:extLst>
              </p:cNvPr>
              <p:cNvSpPr txBox="1">
                <a:spLocks/>
              </p:cNvSpPr>
              <p:nvPr/>
            </p:nvSpPr>
            <p:spPr>
              <a:xfrm>
                <a:off x="6242858" y="2069633"/>
                <a:ext cx="4655799" cy="414828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smtClean="0"/>
                  <a:t>The three components mention previously. To get them we assume a tangent plane at the contact location, the x is perpendicular to the plane and points to the object interior, the other components lie on the plane.</a:t>
                </a:r>
                <a:endParaRPr lang="en-US" dirty="0"/>
              </a:p>
              <a:p>
                <a:r>
                  <a:rPr lang="en-US" dirty="0" smtClean="0"/>
                  <a:t>All the grasp system information is described on the World Reference Frame {N}</a:t>
                </a:r>
              </a:p>
              <a:p>
                <a:r>
                  <a:rPr lang="en-US" dirty="0" smtClean="0"/>
                  <a:t>The vector g represents the sum of all external forces and moments applied to the object. At point p, g can be decomposed in </a:t>
                </a:r>
                <a:r>
                  <a:rPr lang="en-US" dirty="0" smtClean="0">
                    <a:latin typeface="Times New Roman" panose="02020603050405020304" pitchFamily="18" charset="0"/>
                    <a:cs typeface="Times New Roman" panose="02020603050405020304" pitchFamily="18" charset="0"/>
                  </a:rPr>
                  <a:t>α</a:t>
                </a:r>
                <a:r>
                  <a:rPr lang="en-US" dirty="0"/>
                  <a:t> </a:t>
                </a:r>
                <a:r>
                  <a:rPr lang="en-US" dirty="0" smtClean="0"/>
                  <a:t>as its magnitude and </a:t>
                </a:r>
                <a14:m>
                  <m:oMath xmlns:m="http://schemas.openxmlformats.org/officeDocument/2006/math">
                    <m:sSub>
                      <m:sSubPr>
                        <m:ctrlPr>
                          <a:rPr lang="en-150" b="0" i="1" smtClean="0">
                            <a:latin typeface="Cambria Math" panose="02040503050406030204" pitchFamily="18" charset="0"/>
                          </a:rPr>
                        </m:ctrlPr>
                      </m:sSubPr>
                      <m:e>
                        <m:r>
                          <a:rPr lang="en-US" b="0" i="1" smtClean="0">
                            <a:latin typeface="Cambria Math" panose="02040503050406030204" pitchFamily="18" charset="0"/>
                          </a:rPr>
                          <m:t>𝑑</m:t>
                        </m:r>
                      </m:e>
                      <m:sub>
                        <m:sSub>
                          <m:sSubPr>
                            <m:ctrlPr>
                              <a:rPr lang="en-150" b="0" i="1" smtClean="0">
                                <a:latin typeface="Cambria Math" panose="02040503050406030204" pitchFamily="18" charset="0"/>
                              </a:rPr>
                            </m:ctrlPr>
                          </m:sSubPr>
                          <m:e>
                            <m:r>
                              <a:rPr lang="en-US" b="0" i="1" smtClean="0">
                                <a:latin typeface="Cambria Math" panose="02040503050406030204" pitchFamily="18" charset="0"/>
                              </a:rPr>
                              <m:t>𝑊</m:t>
                            </m:r>
                          </m:e>
                          <m:sub>
                            <m:r>
                              <a:rPr lang="en-US" b="0" i="1" smtClean="0">
                                <a:latin typeface="Cambria Math" panose="02040503050406030204" pitchFamily="18" charset="0"/>
                              </a:rPr>
                              <m:t>𝑒𝑥𝑡</m:t>
                            </m:r>
                          </m:sub>
                        </m:sSub>
                      </m:sub>
                    </m:sSub>
                  </m:oMath>
                </a14:m>
                <a:r>
                  <a:rPr lang="en-US" dirty="0" smtClean="0"/>
                  <a:t> as its direction.</a:t>
                </a:r>
              </a:p>
            </p:txBody>
          </p:sp>
        </mc:Choice>
        <mc:Fallback xmlns="">
          <p:sp>
            <p:nvSpPr>
              <p:cNvPr id="8" name="Content Placeholder 2">
                <a:extLst>
                  <a:ext uri="{FF2B5EF4-FFF2-40B4-BE49-F238E27FC236}">
                    <a16:creationId xmlns:a16="http://schemas.microsoft.com/office/drawing/2014/main" id="{49B107A1-AD4D-4691-B1F8-A50472866A4F}"/>
                  </a:ext>
                </a:extLst>
              </p:cNvPr>
              <p:cNvSpPr txBox="1">
                <a:spLocks noRot="1" noChangeAspect="1" noMove="1" noResize="1" noEditPoints="1" noAdjustHandles="1" noChangeArrowheads="1" noChangeShapeType="1" noTextEdit="1"/>
              </p:cNvSpPr>
              <p:nvPr/>
            </p:nvSpPr>
            <p:spPr>
              <a:xfrm>
                <a:off x="6242858" y="2069633"/>
                <a:ext cx="4655799" cy="4148287"/>
              </a:xfrm>
              <a:prstGeom prst="rect">
                <a:avLst/>
              </a:prstGeom>
              <a:blipFill>
                <a:blip r:embed="rId3"/>
                <a:stretch>
                  <a:fillRect l="-785" t="-882" r="-2225"/>
                </a:stretch>
              </a:blipFill>
            </p:spPr>
            <p:txBody>
              <a:bodyPr/>
              <a:lstStyle/>
              <a:p>
                <a:r>
                  <a:rPr lang="en-US">
                    <a:noFill/>
                  </a:rPr>
                  <a:t> </a:t>
                </a:r>
              </a:p>
            </p:txBody>
          </p:sp>
        </mc:Fallback>
      </mc:AlternateContent>
      <p:cxnSp>
        <p:nvCxnSpPr>
          <p:cNvPr id="10" name="Connecteur droit avec flèche 9"/>
          <p:cNvCxnSpPr>
            <a:stCxn id="7" idx="7"/>
          </p:cNvCxnSpPr>
          <p:nvPr/>
        </p:nvCxnSpPr>
        <p:spPr>
          <a:xfrm flipV="1">
            <a:off x="4591163" y="2269375"/>
            <a:ext cx="1751448" cy="1012416"/>
          </a:xfrm>
          <a:prstGeom prst="straightConnector1">
            <a:avLst/>
          </a:prstGeom>
          <a:ln w="127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10391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Grasp classification</a:t>
            </a:r>
            <a:endParaRPr lang="en-US" dirty="0"/>
          </a:p>
        </p:txBody>
      </p:sp>
      <p:sp>
        <p:nvSpPr>
          <p:cNvPr id="3" name="Espace réservé du contenu 2"/>
          <p:cNvSpPr>
            <a:spLocks noGrp="1"/>
          </p:cNvSpPr>
          <p:nvPr>
            <p:ph idx="1"/>
          </p:nvPr>
        </p:nvSpPr>
        <p:spPr/>
        <p:txBody>
          <a:bodyPr/>
          <a:lstStyle/>
          <a:p>
            <a:r>
              <a:rPr lang="en-US" dirty="0" smtClean="0"/>
              <a:t>Indeterminate:</a:t>
            </a:r>
          </a:p>
          <a:p>
            <a:pPr lvl="1"/>
            <a:r>
              <a:rPr lang="en-US" dirty="0"/>
              <a:t>A grasping system is indeterminate if </a:t>
            </a:r>
            <a:r>
              <a:rPr lang="en-US" dirty="0" smtClean="0"/>
              <a:t>N(GT) </a:t>
            </a:r>
            <a:r>
              <a:rPr lang="en-US" dirty="0"/>
              <a:t>is </a:t>
            </a:r>
            <a:r>
              <a:rPr lang="en-US" dirty="0" smtClean="0"/>
              <a:t>nontrivial</a:t>
            </a:r>
            <a:r>
              <a:rPr lang="en-US" dirty="0"/>
              <a:t>. </a:t>
            </a:r>
            <a:endParaRPr lang="en-US" dirty="0" smtClean="0"/>
          </a:p>
          <a:p>
            <a:pPr lvl="1"/>
            <a:r>
              <a:rPr lang="en-US" dirty="0" smtClean="0"/>
              <a:t>If </a:t>
            </a:r>
            <a:r>
              <a:rPr lang="en-US" dirty="0"/>
              <a:t>a system is indeterminate it means that for an object with </a:t>
            </a:r>
            <a:r>
              <a:rPr lang="en-US" dirty="0" smtClean="0"/>
              <a:t>6dof </a:t>
            </a:r>
            <a:r>
              <a:rPr lang="en-US" dirty="0"/>
              <a:t>there are some velocities and </a:t>
            </a:r>
            <a:r>
              <a:rPr lang="en-US" dirty="0" smtClean="0"/>
              <a:t>moments </a:t>
            </a:r>
            <a:r>
              <a:rPr lang="en-US" dirty="0"/>
              <a:t>that cannot be imprinted by the manipulator (there are internal object twists that cannot be controlled).</a:t>
            </a:r>
            <a:endParaRPr lang="en-US" dirty="0" smtClean="0"/>
          </a:p>
          <a:p>
            <a:r>
              <a:rPr lang="en-US" dirty="0" smtClean="0"/>
              <a:t>Graspable:</a:t>
            </a:r>
          </a:p>
          <a:p>
            <a:pPr lvl="1"/>
            <a:r>
              <a:rPr lang="en-US" dirty="0"/>
              <a:t>A grasping system is graspable if N(G) is </a:t>
            </a:r>
            <a:r>
              <a:rPr lang="en-US" dirty="0" smtClean="0"/>
              <a:t>nontrivial</a:t>
            </a:r>
            <a:r>
              <a:rPr lang="en-US" dirty="0"/>
              <a:t>. </a:t>
            </a:r>
            <a:endParaRPr lang="en-US" dirty="0" smtClean="0"/>
          </a:p>
          <a:p>
            <a:pPr lvl="1"/>
            <a:r>
              <a:rPr lang="en-US" dirty="0" smtClean="0"/>
              <a:t>All </a:t>
            </a:r>
            <a:r>
              <a:rPr lang="en-US" dirty="0"/>
              <a:t>internal object forces are controlled, this means that we can augment the contact forces and the object will not move but instead improve the grasp if it is based on friction.</a:t>
            </a:r>
          </a:p>
        </p:txBody>
      </p:sp>
      <p:sp>
        <p:nvSpPr>
          <p:cNvPr id="4" name="Espace réservé du numéro de diapositive 3"/>
          <p:cNvSpPr>
            <a:spLocks noGrp="1"/>
          </p:cNvSpPr>
          <p:nvPr>
            <p:ph type="sldNum" sz="quarter" idx="12"/>
          </p:nvPr>
        </p:nvSpPr>
        <p:spPr/>
        <p:txBody>
          <a:bodyPr/>
          <a:lstStyle/>
          <a:p>
            <a:fld id="{8A7A6979-0714-4377-B894-6BE4C2D6E202}" type="slidenum">
              <a:rPr lang="en-US" smtClean="0"/>
              <a:pPr/>
              <a:t>5</a:t>
            </a:fld>
            <a:endParaRPr lang="en-US" dirty="0"/>
          </a:p>
        </p:txBody>
      </p:sp>
    </p:spTree>
    <p:extLst>
      <p:ext uri="{BB962C8B-B14F-4D97-AF65-F5344CB8AC3E}">
        <p14:creationId xmlns:p14="http://schemas.microsoft.com/office/powerpoint/2010/main" val="23877134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en-US" dirty="0" smtClean="0"/>
              <a:t>metrics used for ranking and future design</a:t>
            </a:r>
            <a:endParaRPr lang="en-US" dirty="0"/>
          </a:p>
        </p:txBody>
      </p:sp>
      <p:sp>
        <p:nvSpPr>
          <p:cNvPr id="3" name="Espace réservé du contenu 2"/>
          <p:cNvSpPr>
            <a:spLocks noGrp="1"/>
          </p:cNvSpPr>
          <p:nvPr>
            <p:ph idx="1"/>
          </p:nvPr>
        </p:nvSpPr>
        <p:spPr>
          <a:xfrm>
            <a:off x="1316734" y="2069633"/>
            <a:ext cx="9581923" cy="4148287"/>
          </a:xfrm>
        </p:spPr>
        <p:txBody>
          <a:bodyPr/>
          <a:lstStyle/>
          <a:p>
            <a:r>
              <a:rPr lang="en-US" dirty="0" smtClean="0"/>
              <a:t>A quality metric is important because it allows us to rank and determine which grasp is better in comparison to another. </a:t>
            </a:r>
            <a:endParaRPr lang="en-US" dirty="0" smtClean="0"/>
          </a:p>
          <a:p>
            <a:r>
              <a:rPr lang="en-US" dirty="0" smtClean="0"/>
              <a:t>We based our metrics around the definition of g, to be able to integrate the external forces acting on the object and keep the task-oriented mentality.</a:t>
            </a:r>
          </a:p>
          <a:p>
            <a:r>
              <a:rPr lang="en-US" dirty="0" smtClean="0"/>
              <a:t>We used two approaches:</a:t>
            </a:r>
          </a:p>
          <a:p>
            <a:pPr lvl="1"/>
            <a:r>
              <a:rPr lang="en-US" dirty="0" smtClean="0"/>
              <a:t>With a desired direction, calculate the maximum alpha that the grasp can resist before slipping</a:t>
            </a:r>
          </a:p>
          <a:p>
            <a:pPr lvl="1"/>
            <a:r>
              <a:rPr lang="en-US" dirty="0" smtClean="0"/>
              <a:t>With a known g, determine the minimum force for the actuators.</a:t>
            </a:r>
            <a:endParaRPr lang="en-US" dirty="0"/>
          </a:p>
        </p:txBody>
      </p:sp>
      <p:sp>
        <p:nvSpPr>
          <p:cNvPr id="4" name="Espace réservé du numéro de diapositive 3"/>
          <p:cNvSpPr>
            <a:spLocks noGrp="1"/>
          </p:cNvSpPr>
          <p:nvPr>
            <p:ph type="sldNum" sz="quarter" idx="12"/>
          </p:nvPr>
        </p:nvSpPr>
        <p:spPr/>
        <p:txBody>
          <a:bodyPr/>
          <a:lstStyle/>
          <a:p>
            <a:fld id="{8A7A6979-0714-4377-B894-6BE4C2D6E202}" type="slidenum">
              <a:rPr lang="en-US" smtClean="0"/>
              <a:pPr/>
              <a:t>6</a:t>
            </a:fld>
            <a:endParaRPr lang="en-US" dirty="0"/>
          </a:p>
        </p:txBody>
      </p:sp>
      <p:pic>
        <p:nvPicPr>
          <p:cNvPr id="7" name="Image 6"/>
          <p:cNvPicPr>
            <a:picLocks noChangeAspect="1"/>
          </p:cNvPicPr>
          <p:nvPr/>
        </p:nvPicPr>
        <p:blipFill>
          <a:blip r:embed="rId2"/>
          <a:stretch>
            <a:fillRect/>
          </a:stretch>
        </p:blipFill>
        <p:spPr>
          <a:xfrm>
            <a:off x="5274141" y="4810619"/>
            <a:ext cx="1667108" cy="419158"/>
          </a:xfrm>
          <a:prstGeom prst="rect">
            <a:avLst/>
          </a:prstGeom>
        </p:spPr>
      </p:pic>
    </p:spTree>
    <p:extLst>
      <p:ext uri="{BB962C8B-B14F-4D97-AF65-F5344CB8AC3E}">
        <p14:creationId xmlns:p14="http://schemas.microsoft.com/office/powerpoint/2010/main" val="39285995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Alpha quality metric</a:t>
            </a:r>
            <a:endParaRPr lang="en-US" dirty="0"/>
          </a:p>
        </p:txBody>
      </p:sp>
      <p:sp>
        <p:nvSpPr>
          <p:cNvPr id="3" name="Espace réservé du contenu 2"/>
          <p:cNvSpPr>
            <a:spLocks noGrp="1"/>
          </p:cNvSpPr>
          <p:nvPr>
            <p:ph idx="1"/>
          </p:nvPr>
        </p:nvSpPr>
        <p:spPr/>
        <p:txBody>
          <a:bodyPr/>
          <a:lstStyle/>
          <a:p>
            <a:endParaRPr lang="en-US"/>
          </a:p>
        </p:txBody>
      </p:sp>
      <p:sp>
        <p:nvSpPr>
          <p:cNvPr id="4" name="Espace réservé du numéro de diapositive 3"/>
          <p:cNvSpPr>
            <a:spLocks noGrp="1"/>
          </p:cNvSpPr>
          <p:nvPr>
            <p:ph type="sldNum" sz="quarter" idx="12"/>
          </p:nvPr>
        </p:nvSpPr>
        <p:spPr/>
        <p:txBody>
          <a:bodyPr/>
          <a:lstStyle/>
          <a:p>
            <a:fld id="{8A7A6979-0714-4377-B894-6BE4C2D6E202}" type="slidenum">
              <a:rPr lang="en-US" smtClean="0"/>
              <a:pPr/>
              <a:t>7</a:t>
            </a:fld>
            <a:endParaRPr lang="en-US" dirty="0"/>
          </a:p>
        </p:txBody>
      </p:sp>
      <p:pic>
        <p:nvPicPr>
          <p:cNvPr id="5" name="Image 4"/>
          <p:cNvPicPr>
            <a:picLocks noChangeAspect="1"/>
          </p:cNvPicPr>
          <p:nvPr/>
        </p:nvPicPr>
        <p:blipFill>
          <a:blip r:embed="rId2"/>
          <a:stretch>
            <a:fillRect/>
          </a:stretch>
        </p:blipFill>
        <p:spPr>
          <a:xfrm>
            <a:off x="2425768" y="3267353"/>
            <a:ext cx="7363853" cy="1752845"/>
          </a:xfrm>
          <a:prstGeom prst="rect">
            <a:avLst/>
          </a:prstGeom>
        </p:spPr>
      </p:pic>
    </p:spTree>
    <p:extLst>
      <p:ext uri="{BB962C8B-B14F-4D97-AF65-F5344CB8AC3E}">
        <p14:creationId xmlns:p14="http://schemas.microsoft.com/office/powerpoint/2010/main" val="26440235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Known “G” quality metric</a:t>
            </a:r>
            <a:endParaRPr lang="en-US" dirty="0"/>
          </a:p>
        </p:txBody>
      </p:sp>
      <p:sp>
        <p:nvSpPr>
          <p:cNvPr id="3" name="Espace réservé du contenu 2"/>
          <p:cNvSpPr>
            <a:spLocks noGrp="1"/>
          </p:cNvSpPr>
          <p:nvPr>
            <p:ph idx="1"/>
          </p:nvPr>
        </p:nvSpPr>
        <p:spPr/>
        <p:txBody>
          <a:bodyPr/>
          <a:lstStyle/>
          <a:p>
            <a:r>
              <a:rPr lang="en-US" dirty="0" smtClean="0"/>
              <a:t>2 methods: </a:t>
            </a:r>
          </a:p>
          <a:p>
            <a:pPr lvl="1"/>
            <a:r>
              <a:rPr lang="en-US" dirty="0"/>
              <a:t>W</a:t>
            </a:r>
            <a:r>
              <a:rPr lang="en-US" dirty="0" smtClean="0"/>
              <a:t>hen maximizing we need to have an outer loop that increases </a:t>
            </a:r>
            <a:r>
              <a:rPr lang="en-US" dirty="0" err="1" smtClean="0"/>
              <a:t>fmax</a:t>
            </a:r>
            <a:r>
              <a:rPr lang="en-US" dirty="0" smtClean="0"/>
              <a:t> until a solution is found.</a:t>
            </a:r>
          </a:p>
          <a:p>
            <a:pPr lvl="1"/>
            <a:r>
              <a:rPr lang="en-US" dirty="0" smtClean="0"/>
              <a:t>When minimizing the code is a lot quicker because we only have to run it once.</a:t>
            </a:r>
            <a:endParaRPr lang="en-US" dirty="0"/>
          </a:p>
        </p:txBody>
      </p:sp>
      <p:sp>
        <p:nvSpPr>
          <p:cNvPr id="4" name="Espace réservé du numéro de diapositive 3"/>
          <p:cNvSpPr>
            <a:spLocks noGrp="1"/>
          </p:cNvSpPr>
          <p:nvPr>
            <p:ph type="sldNum" sz="quarter" idx="12"/>
          </p:nvPr>
        </p:nvSpPr>
        <p:spPr/>
        <p:txBody>
          <a:bodyPr/>
          <a:lstStyle/>
          <a:p>
            <a:fld id="{8A7A6979-0714-4377-B894-6BE4C2D6E202}" type="slidenum">
              <a:rPr lang="en-US" smtClean="0"/>
              <a:pPr/>
              <a:t>8</a:t>
            </a:fld>
            <a:endParaRPr lang="en-US" dirty="0"/>
          </a:p>
        </p:txBody>
      </p:sp>
      <p:pic>
        <p:nvPicPr>
          <p:cNvPr id="8" name="Image 7"/>
          <p:cNvPicPr>
            <a:picLocks noChangeAspect="1"/>
          </p:cNvPicPr>
          <p:nvPr/>
        </p:nvPicPr>
        <p:blipFill>
          <a:blip r:embed="rId2"/>
          <a:stretch>
            <a:fillRect/>
          </a:stretch>
        </p:blipFill>
        <p:spPr>
          <a:xfrm>
            <a:off x="2888994" y="5534017"/>
            <a:ext cx="6563641" cy="809738"/>
          </a:xfrm>
          <a:prstGeom prst="rect">
            <a:avLst/>
          </a:prstGeom>
        </p:spPr>
      </p:pic>
      <p:pic>
        <p:nvPicPr>
          <p:cNvPr id="9" name="Image 8"/>
          <p:cNvPicPr>
            <a:picLocks noChangeAspect="1"/>
          </p:cNvPicPr>
          <p:nvPr/>
        </p:nvPicPr>
        <p:blipFill>
          <a:blip r:embed="rId3"/>
          <a:stretch>
            <a:fillRect/>
          </a:stretch>
        </p:blipFill>
        <p:spPr>
          <a:xfrm>
            <a:off x="2478163" y="3656016"/>
            <a:ext cx="7259063" cy="1590897"/>
          </a:xfrm>
          <a:prstGeom prst="rect">
            <a:avLst/>
          </a:prstGeom>
        </p:spPr>
      </p:pic>
    </p:spTree>
    <p:extLst>
      <p:ext uri="{BB962C8B-B14F-4D97-AF65-F5344CB8AC3E}">
        <p14:creationId xmlns:p14="http://schemas.microsoft.com/office/powerpoint/2010/main" val="11235102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Flow to solve for alpha</a:t>
            </a:r>
            <a:endParaRPr lang="en-US" dirty="0"/>
          </a:p>
        </p:txBody>
      </p:sp>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38700" y="2070100"/>
            <a:ext cx="4536826" cy="4148138"/>
          </a:xfrm>
        </p:spPr>
      </p:pic>
      <p:sp>
        <p:nvSpPr>
          <p:cNvPr id="4" name="Espace réservé du numéro de diapositive 3"/>
          <p:cNvSpPr>
            <a:spLocks noGrp="1"/>
          </p:cNvSpPr>
          <p:nvPr>
            <p:ph type="sldNum" sz="quarter" idx="12"/>
          </p:nvPr>
        </p:nvSpPr>
        <p:spPr/>
        <p:txBody>
          <a:bodyPr/>
          <a:lstStyle/>
          <a:p>
            <a:fld id="{8A7A6979-0714-4377-B894-6BE4C2D6E202}" type="slidenum">
              <a:rPr lang="en-US" smtClean="0"/>
              <a:pPr/>
              <a:t>9</a:t>
            </a:fld>
            <a:endParaRPr lang="en-US" dirty="0"/>
          </a:p>
        </p:txBody>
      </p:sp>
    </p:spTree>
    <p:extLst>
      <p:ext uri="{BB962C8B-B14F-4D97-AF65-F5344CB8AC3E}">
        <p14:creationId xmlns:p14="http://schemas.microsoft.com/office/powerpoint/2010/main" val="3250615262"/>
      </p:ext>
    </p:extLst>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Orange roug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860B07D047F0F4B8B4C728EAE868141" ma:contentTypeVersion="2" ma:contentTypeDescription="Create a new document." ma:contentTypeScope="" ma:versionID="af24f1b314e0bae62f8a597bc101c013">
  <xsd:schema xmlns:xsd="http://www.w3.org/2001/XMLSchema" xmlns:xs="http://www.w3.org/2001/XMLSchema" xmlns:p="http://schemas.microsoft.com/office/2006/metadata/properties" xmlns:ns3="ffe2f76d-d70e-4893-94be-e9ecf513441d" targetNamespace="http://schemas.microsoft.com/office/2006/metadata/properties" ma:root="true" ma:fieldsID="830cfa49d3802755ffff67a7601d6c47" ns3:_="">
    <xsd:import namespace="ffe2f76d-d70e-4893-94be-e9ecf513441d"/>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fe2f76d-d70e-4893-94be-e9ecf513441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4739A4D-78F3-4D76-B3E2-59C0E5F69CAC}">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ffe2f76d-d70e-4893-94be-e9ecf513441d"/>
    <ds:schemaRef ds:uri="http://www.w3.org/XML/1998/namespace"/>
    <ds:schemaRef ds:uri="http://purl.org/dc/dcmitype/"/>
  </ds:schemaRefs>
</ds:datastoreItem>
</file>

<file path=customXml/itemProps2.xml><?xml version="1.0" encoding="utf-8"?>
<ds:datastoreItem xmlns:ds="http://schemas.openxmlformats.org/officeDocument/2006/customXml" ds:itemID="{1D7B8345-425E-46C8-B676-FA53772E5DB2}">
  <ds:schemaRefs>
    <ds:schemaRef ds:uri="http://schemas.microsoft.com/sharepoint/v3/contenttype/forms"/>
  </ds:schemaRefs>
</ds:datastoreItem>
</file>

<file path=customXml/itemProps3.xml><?xml version="1.0" encoding="utf-8"?>
<ds:datastoreItem xmlns:ds="http://schemas.openxmlformats.org/officeDocument/2006/customXml" ds:itemID="{070D5CA0-5DEC-4934-9123-AD1968AFE7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fe2f76d-d70e-4893-94be-e9ecf513441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Week1</Template>
  <TotalTime>1076</TotalTime>
  <Words>987</Words>
  <Application>Microsoft Office PowerPoint</Application>
  <PresentationFormat>Grand écran</PresentationFormat>
  <Paragraphs>73</Paragraphs>
  <Slides>15</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15</vt:i4>
      </vt:variant>
    </vt:vector>
  </HeadingPairs>
  <TitlesOfParts>
    <vt:vector size="21" baseType="lpstr">
      <vt:lpstr>Arial</vt:lpstr>
      <vt:lpstr>Calibri</vt:lpstr>
      <vt:lpstr>Cambria Math</vt:lpstr>
      <vt:lpstr>Gill Sans MT</vt:lpstr>
      <vt:lpstr>Times New Roman</vt:lpstr>
      <vt:lpstr>Parcel</vt:lpstr>
      <vt:lpstr>Task-oriented Grasp analysis: assessment &amp; Ranking</vt:lpstr>
      <vt:lpstr>Objective</vt:lpstr>
      <vt:lpstr>Basic Grasp theory</vt:lpstr>
      <vt:lpstr>Basic grasp elements</vt:lpstr>
      <vt:lpstr>Grasp classification</vt:lpstr>
      <vt:lpstr>metrics used for ranking and future design</vt:lpstr>
      <vt:lpstr>Alpha quality metric</vt:lpstr>
      <vt:lpstr>Known “G” quality metric</vt:lpstr>
      <vt:lpstr>Flow to solve for alpha</vt:lpstr>
      <vt:lpstr>Input information</vt:lpstr>
      <vt:lpstr>Force Data Collection</vt:lpstr>
      <vt:lpstr>OUTPUT: GRASP Information</vt:lpstr>
      <vt:lpstr>OUTPUT: RAW ALPHA</vt:lpstr>
      <vt:lpstr>OUTPUT: Treated ALPHA</vt:lpstr>
      <vt:lpstr>OUTPUT: FORCES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Advancements 20/04 – 26/04</dc:title>
  <dc:creator>Rico uribe Ricardo</dc:creator>
  <cp:lastModifiedBy>RICO URIBE Ricardo</cp:lastModifiedBy>
  <cp:revision>62</cp:revision>
  <dcterms:created xsi:type="dcterms:W3CDTF">2021-04-26T11:37:47Z</dcterms:created>
  <dcterms:modified xsi:type="dcterms:W3CDTF">2021-08-26T19:45:22Z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0x0101004860B07D047F0F4B8B4C728EAE868141</vt:lpwstr>
  </property>
</Properties>
</file>

<file path=docProps/thumbnail.jpeg>
</file>